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350" r:id="rId2"/>
    <p:sldId id="283" r:id="rId3"/>
    <p:sldId id="284" r:id="rId4"/>
    <p:sldId id="319" r:id="rId5"/>
    <p:sldId id="343" r:id="rId6"/>
    <p:sldId id="342" r:id="rId7"/>
    <p:sldId id="320" r:id="rId8"/>
    <p:sldId id="321" r:id="rId9"/>
    <p:sldId id="349" r:id="rId10"/>
    <p:sldId id="323" r:id="rId11"/>
    <p:sldId id="289" r:id="rId12"/>
    <p:sldId id="325" r:id="rId13"/>
    <p:sldId id="290" r:id="rId14"/>
    <p:sldId id="326" r:id="rId15"/>
    <p:sldId id="291" r:id="rId16"/>
    <p:sldId id="292" r:id="rId17"/>
    <p:sldId id="293" r:id="rId18"/>
    <p:sldId id="330" r:id="rId19"/>
    <p:sldId id="294" r:id="rId20"/>
    <p:sldId id="331" r:id="rId21"/>
    <p:sldId id="295" r:id="rId22"/>
    <p:sldId id="296" r:id="rId23"/>
    <p:sldId id="332" r:id="rId24"/>
    <p:sldId id="297" r:id="rId25"/>
    <p:sldId id="334" r:id="rId26"/>
    <p:sldId id="298" r:id="rId27"/>
    <p:sldId id="299" r:id="rId28"/>
    <p:sldId id="336" r:id="rId29"/>
    <p:sldId id="300" r:id="rId30"/>
    <p:sldId id="337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3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94660"/>
  </p:normalViewPr>
  <p:slideViewPr>
    <p:cSldViewPr>
      <p:cViewPr varScale="1">
        <p:scale>
          <a:sx n="69" d="100"/>
          <a:sy n="69" d="100"/>
        </p:scale>
        <p:origin x="11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E17F6487-8404-45DC-BA4C-46ADFC6938E0}" type="datetimeFigureOut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61366B-739B-4678-9AD8-D78188CE0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57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DE36A2-D67C-41D0-A83F-D7071BD4B24A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94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99525DA-327A-4068-A70F-75E4A2CA0A69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908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C7815E-D66A-42C4-BF20-C970538AA5E7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40686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CC4F839-B7E6-40A1-A16A-2013A964AD6D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54412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13C7136-E972-4C65-856B-44B48DF070F0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2258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BC617F6-CDF9-4A2D-864B-6011F59EC0B0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683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54C6B8-98A4-420D-9F2F-87B0A6522E59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00604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BF47B21-531B-4C96-8A5C-3B320AD8F4F6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28624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C5D80D8-0553-4EA0-BA1D-9BF37AAAFC2F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00074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2321F21-47FD-48DA-9002-12EC1A210CA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599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DB11ABD-5A32-4714-9D9F-6810E125DE0C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42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AB00A57-64FC-4DD1-933B-CB89A1DE96E5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4834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3A2AB64-8A99-45BA-9E89-9DDDEFB43352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3993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5C23425-1CB2-490F-B30C-4B5CD70DC0BE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16887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58C5C3-03D5-4133-A94B-096397ED152D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0569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2C96172-67DA-45AC-A266-41D5CB039A5E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181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C7E8E24-E99B-4485-B801-14955B16FDB4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52508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BAC71CB-C43E-4F86-94A3-6B7CA5828E64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76268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C19C89F-0490-4768-A7FF-9C64EE529CC1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1443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596FEE7-D5D2-40E9-9143-A7A842C4BA22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64230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237779F-A86F-4A1A-AD76-A2BC644B11E6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87740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DE6D28-2DDC-4CEA-BF14-21155CF1D4FD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9455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107659-123F-4538-A84E-5D5CB09A0985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18355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214AEA4-4CB6-4DB4-B222-D548246727C2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2760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77267-3A06-44D7-9E81-F8C62B26892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8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438C55-F0FB-4D5C-BAE7-3B92EB953B4E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046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397FD9-5678-4C16-8921-43E117B69CA1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4975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EAF326-EC8B-4367-BBF9-F8F3525A3DB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776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81A4E16-4F89-4B8E-99CA-9342A5028A7F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760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3AF70F7-1078-4A7A-B03F-E76478C5BCA9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144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E31CD7-ACA4-4E65-B822-731EDB9BB8F7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761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5C35E-1D1E-4D4B-B782-886D677F5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6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9EBBC-33FB-45A2-80AE-7EB2B4959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77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1CAF0-8EC2-4E29-81C2-3656BEF01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48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DA7FE-A489-4FA0-96D0-4F29AB98E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81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71AD4-6AE1-4D2F-B63A-76354CAA7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1D60C-04A0-4720-87CB-A38C46751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16EB6-C5BB-493B-9412-37C84F056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50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BFEA7-5D11-4263-9D1B-249FEAC38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28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78331-13D7-4251-A282-5FB12F311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05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27B4D-B305-4657-8972-0D3B65C26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8E5CE-E338-4EDF-8E0A-76A11ADCF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982C7E-352C-4BD6-ADDB-6FC0B9C7D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143000"/>
            <a:ext cx="7543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BIOMES</a:t>
            </a:r>
          </a:p>
        </p:txBody>
      </p:sp>
      <p:pic>
        <p:nvPicPr>
          <p:cNvPr id="2052" name="Picture 6" descr="Desert Landscap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936" y="14478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4000" b="1" dirty="0"/>
              <a:t>Animals that appear in both include:  bison, antelopes, giraffes and kangaroos.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1148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50520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25527"/>
            <a:ext cx="1752600" cy="29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Deciduous Forest</a:t>
            </a:r>
            <a:endParaRPr lang="en-US" altLang="en-US" sz="3600" smtClean="0"/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276094"/>
            <a:ext cx="449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smtClean="0"/>
              <a:t>Precipitation: 76 – 152 cm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Temperature: 10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⁰ C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The weather in this area 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changes with the seasons.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It becomes very cold in 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the winter and hot in 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the summer.  There is 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enough rainfall to support</a:t>
            </a:r>
          </a:p>
          <a:p>
            <a:pPr eaLnBrk="1" hangingPunct="1">
              <a:buFontTx/>
              <a:buNone/>
            </a:pPr>
            <a:r>
              <a:rPr lang="en-US" altLang="en-US" sz="2400" b="1" dirty="0" smtClean="0"/>
              <a:t>large trees.</a:t>
            </a:r>
          </a:p>
        </p:txBody>
      </p:sp>
      <p:pic>
        <p:nvPicPr>
          <p:cNvPr id="2458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78461"/>
            <a:ext cx="2514600" cy="371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2617715"/>
            <a:ext cx="7315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3600" b="1" dirty="0"/>
              <a:t>Animals include deer, skunks, insects and bears</a:t>
            </a:r>
            <a:r>
              <a:rPr lang="en-US" altLang="en-US" sz="4000" b="1" dirty="0"/>
              <a:t>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83627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18709"/>
            <a:ext cx="2466109" cy="24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" y="829902"/>
            <a:ext cx="871450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200" b="1" dirty="0"/>
              <a:t>Trees in this biome drop their leaves in the fall and new ones sprout each spring.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4102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Coniferous Forest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smtClean="0"/>
              <a:t>Precipitation: 30-85 cm</a:t>
            </a:r>
          </a:p>
          <a:p>
            <a:pPr algn="ctr" eaLnBrk="1" hangingPunct="1">
              <a:buFontTx/>
              <a:buNone/>
            </a:pPr>
            <a:r>
              <a:rPr lang="en-US" altLang="en-US" sz="4000" b="1" dirty="0" smtClean="0"/>
              <a:t>Temperature: -54</a:t>
            </a:r>
            <a:r>
              <a:rPr lang="en-US" altLang="en-US" sz="4000" b="1" dirty="0" smtClean="0">
                <a:latin typeface="Calibri" panose="020F0502020204030204" pitchFamily="34" charset="0"/>
              </a:rPr>
              <a:t>⁰ C - 21⁰ C</a:t>
            </a:r>
            <a:endParaRPr lang="en-US" altLang="en-US" sz="4000" b="1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52753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3400" y="1371600"/>
            <a:ext cx="518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3200" b="1" dirty="0"/>
              <a:t>Coniferous trees make-up most of the plant life here</a:t>
            </a:r>
            <a:r>
              <a:rPr lang="en-US" altLang="en-US" sz="1800" dirty="0"/>
              <a:t>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98092"/>
            <a:ext cx="2209800" cy="269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667" r="2000" b="14000"/>
          <a:stretch>
            <a:fillRect/>
          </a:stretch>
        </p:blipFill>
        <p:spPr bwMode="auto">
          <a:xfrm>
            <a:off x="6629400" y="3810000"/>
            <a:ext cx="2217814" cy="217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40665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altLang="en-US" b="1" dirty="0"/>
              <a:t>Animals in this biome include deer, elk, moose and wolves.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2590800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Tundra</a:t>
            </a:r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/>
              <a:t>Precipitation: 16 – 25 cm (mostly snow)</a:t>
            </a:r>
          </a:p>
          <a:p>
            <a:pPr eaLnBrk="1" hangingPunct="1">
              <a:buNone/>
            </a:pPr>
            <a:r>
              <a:rPr lang="en-US" altLang="en-US" sz="2800" b="1" dirty="0" smtClean="0">
                <a:latin typeface="Calibri" panose="020F0502020204030204" pitchFamily="34" charset="0"/>
              </a:rPr>
              <a:t>Temperature: </a:t>
            </a:r>
            <a:r>
              <a:rPr lang="en-US" altLang="en-US" sz="2800" b="1" dirty="0"/>
              <a:t>-94</a:t>
            </a:r>
            <a:r>
              <a:rPr lang="en-US" altLang="en-US" sz="2800" b="1" dirty="0">
                <a:latin typeface="Calibri" panose="020F0502020204030204" pitchFamily="34" charset="0"/>
              </a:rPr>
              <a:t>⁰ C - 16⁰ C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The land here is very cold and dry.  It has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a permanent layer of frost all year (permafrost). 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86941"/>
            <a:ext cx="4419600" cy="192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3121382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b="1" dirty="0"/>
              <a:t>Plants include mosses, shrubs and willow trees</a:t>
            </a:r>
            <a:r>
              <a:rPr lang="en-US" altLang="en-US" sz="28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891" y="3667626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Animals such as wolves, foxes, hares and caribou grow thick fur during the winter to keep warm.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181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Freshwater Biomes</a:t>
            </a: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924800" cy="457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C3300"/>
                </a:solidFill>
              </a:rPr>
              <a:t>Algae</a:t>
            </a:r>
            <a:r>
              <a:rPr lang="en-US" altLang="en-US" sz="3600" b="1" dirty="0" smtClean="0"/>
              <a:t> is the most abundant form of plant life in the water biomes because sunlight has to be there in order for photosynthesis to occur.</a:t>
            </a:r>
          </a:p>
          <a:p>
            <a:pPr eaLnBrk="1" hangingPunct="1"/>
            <a:r>
              <a:rPr lang="en-US" altLang="en-US" sz="3600" b="1" dirty="0" smtClean="0"/>
              <a:t>Freshwater biomes are divided into 2 groups:  </a:t>
            </a:r>
            <a:r>
              <a:rPr lang="en-US" altLang="en-US" sz="3600" b="1" dirty="0" smtClean="0">
                <a:solidFill>
                  <a:srgbClr val="CC3300"/>
                </a:solidFill>
              </a:rPr>
              <a:t>ponds and lakes</a:t>
            </a:r>
            <a:r>
              <a:rPr lang="en-US" altLang="en-US" sz="3600" b="1" dirty="0" smtClean="0"/>
              <a:t> and </a:t>
            </a:r>
            <a:r>
              <a:rPr lang="en-US" altLang="en-US" sz="3600" b="1" dirty="0" smtClean="0">
                <a:solidFill>
                  <a:srgbClr val="CC3300"/>
                </a:solidFill>
              </a:rPr>
              <a:t>streams and rivers</a:t>
            </a:r>
            <a:endParaRPr lang="en-US" altLang="en-US" sz="3600" b="1" dirty="0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2578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Ponds and Lakes</a:t>
            </a:r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133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smtClean="0"/>
              <a:t>Lakes are deeper than ponds.  Sometimes ponds are shallow enough for sunlight to reach the bottom which lets plants grow. 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762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8063"/>
            <a:ext cx="45720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304800"/>
            <a:ext cx="4191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4000" b="1"/>
              <a:t>Animals include those that live on the shore (snails and frogs) and those that live in the water (catfish).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800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24638" r="10791" b="28986"/>
          <a:stretch>
            <a:fillRect/>
          </a:stretch>
        </p:blipFill>
        <p:spPr bwMode="auto">
          <a:xfrm>
            <a:off x="0" y="5029200"/>
            <a:ext cx="525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715000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Streams and Rivers</a:t>
            </a:r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839200" cy="251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The water runs fast in these areas.  Few plants can survive in the fast current, so consumers must rely on leaves and seeds that fall in.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895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8"/>
          <a:stretch>
            <a:fillRect/>
          </a:stretch>
        </p:blipFill>
        <p:spPr bwMode="auto">
          <a:xfrm>
            <a:off x="2895600" y="3286125"/>
            <a:ext cx="6248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97477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Continental drift - slow motion of continents</a:t>
            </a:r>
            <a:endParaRPr lang="en-US" altLang="en-US" dirty="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65"/>
          <a:stretch>
            <a:fillRect/>
          </a:stretch>
        </p:blipFill>
        <p:spPr bwMode="auto">
          <a:xfrm>
            <a:off x="2133600" y="1447800"/>
            <a:ext cx="5486400" cy="33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en-US" b="1" kern="0" smtClean="0"/>
              <a:t>Biogeography - study of where organisms live</a:t>
            </a:r>
            <a:endParaRPr lang="en-US" altLang="en-US" kern="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228600"/>
            <a:ext cx="3124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3600" b="1"/>
              <a:t>Animals have to be strong enough to fight the current (trout) or have to be able to cling to rocks.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029200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Marine Biomes</a:t>
            </a:r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16764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Divided into 4 sections:  Estuaries, Intertidal Zone, Neritic Zone, and Surface/Deep Zone.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3962400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Estuaries</a:t>
            </a:r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2514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This is where the water from the rivers and streams runs into the ocean, making a mixture of fresh and salt water.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8200"/>
            <a:ext cx="9144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733585"/>
            <a:ext cx="3276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2800" b="1" dirty="0"/>
              <a:t>Since sunlight is plentiful in this area, so is the plant life.  An example is marsh grass</a:t>
            </a:r>
            <a:r>
              <a:rPr lang="en-US" altLang="en-US" sz="2800" b="1" dirty="0" smtClean="0"/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2800" b="1" dirty="0"/>
              <a:t>Animals in this area include crabs, worms, oysters and fish.</a:t>
            </a:r>
          </a:p>
          <a:p>
            <a:pPr algn="l"/>
            <a:endParaRPr lang="en-US" altLang="en-US" sz="40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1630946"/>
            <a:ext cx="2352675" cy="32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26670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Intertidal</a:t>
            </a:r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2133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smtClean="0"/>
              <a:t>Includes area from high-tide line to low-tide line.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4038600" cy="44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1000" y="685800"/>
            <a:ext cx="44958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4000" b="1"/>
              <a:t>Organisms must be able to take the pounding sea and changes in temperature.  </a:t>
            </a:r>
          </a:p>
          <a:p>
            <a:pPr algn="l"/>
            <a:r>
              <a:rPr lang="en-US" altLang="en-US" sz="4000" b="1"/>
              <a:t>Examples include barnacles, clams and crabs.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45961"/>
            <a:ext cx="2743200" cy="44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733800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Neritic Zone</a:t>
            </a:r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dirty="0" smtClean="0"/>
              <a:t>Area from low-tide level to end of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 smtClean="0"/>
              <a:t>continental shelf.  Water is fairly shallow, so photosynthesis can occur</a:t>
            </a:r>
            <a:r>
              <a:rPr lang="en-US" altLang="en-US" b="1" dirty="0" smtClean="0"/>
              <a:t>. </a:t>
            </a:r>
          </a:p>
          <a:p>
            <a:pPr algn="ctr" eaLnBrk="1" hangingPunct="1">
              <a:buNone/>
            </a:pPr>
            <a:r>
              <a:rPr lang="en-US" altLang="en-US" b="1" dirty="0"/>
              <a:t>Many types of fish and plant life.</a:t>
            </a:r>
          </a:p>
          <a:p>
            <a:pPr algn="ctr" eaLnBrk="1" hangingPunct="1">
              <a:buFontTx/>
              <a:buNone/>
            </a:pPr>
            <a:r>
              <a:rPr lang="en-US" altLang="en-US" b="1" dirty="0" smtClean="0"/>
              <a:t> 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34280"/>
            <a:ext cx="5638800" cy="25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AutoShape 6"/>
          <p:cNvSpPr>
            <a:spLocks noChangeArrowheads="1"/>
          </p:cNvSpPr>
          <p:nvPr/>
        </p:nvSpPr>
        <p:spPr bwMode="auto">
          <a:xfrm rot="-8193976">
            <a:off x="1524000" y="3581400"/>
            <a:ext cx="508000" cy="1625600"/>
          </a:xfrm>
          <a:prstGeom prst="down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0960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Surface Zone(Limnetic)</a:t>
            </a:r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smtClean="0"/>
              <a:t>The top few meters of the open ocean where light can still pass through. 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947987"/>
            <a:ext cx="5715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000" b="1" dirty="0"/>
              <a:t>Algae is the main </a:t>
            </a:r>
            <a:r>
              <a:rPr lang="en-US" altLang="en-US" sz="4000" b="1" dirty="0" smtClean="0"/>
              <a:t>form of plant life and </a:t>
            </a:r>
            <a:r>
              <a:rPr lang="en-US" altLang="en-US" sz="4000" b="1" dirty="0"/>
              <a:t>many animals such as tuna and whale.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4369"/>
            <a:ext cx="251968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97" y="2751137"/>
            <a:ext cx="220520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3962400" cy="533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Deep Zone</a:t>
            </a:r>
            <a:endParaRPr lang="en-US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smtClean="0"/>
              <a:t>This is the lower part of the deep ocean where light does not reach.  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 rot="1586372">
            <a:off x="7648575" y="3140075"/>
            <a:ext cx="485775" cy="3581400"/>
          </a:xfrm>
          <a:prstGeom prst="downArrow">
            <a:avLst>
              <a:gd name="adj1" fmla="val 50000"/>
              <a:gd name="adj2" fmla="val 1843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3246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C3300"/>
                </a:solidFill>
              </a:rPr>
              <a:t>Dispersal of organisms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smtClean="0"/>
              <a:t>Movement of organisms from 1 place to another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smtClean="0"/>
              <a:t>Dispersal is usually caused by wind, water or living things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smtClean="0"/>
              <a:t>Species that evolve in an area are called </a:t>
            </a:r>
            <a:r>
              <a:rPr lang="en-US" altLang="en-US" sz="3600" b="1" smtClean="0">
                <a:solidFill>
                  <a:srgbClr val="CC3300"/>
                </a:solidFill>
              </a:rPr>
              <a:t>native species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smtClean="0"/>
              <a:t>Species that are carried to a location are </a:t>
            </a:r>
            <a:r>
              <a:rPr lang="en-US" altLang="en-US" sz="3600" b="1" smtClean="0">
                <a:solidFill>
                  <a:srgbClr val="CC3300"/>
                </a:solidFill>
              </a:rPr>
              <a:t>exotic species</a:t>
            </a:r>
            <a:r>
              <a:rPr lang="en-US" altLang="en-US" sz="3600" b="1" smtClean="0"/>
              <a:t>.</a:t>
            </a:r>
          </a:p>
        </p:txBody>
      </p:sp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1000" y="381000"/>
            <a:ext cx="320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4000" b="1"/>
              <a:t>The animals there live on the remains of other organisms that sink to the ocean floor.  Squid live in this area.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2235200"/>
            <a:ext cx="7700963" cy="2260600"/>
          </a:xfrm>
        </p:spPr>
        <p:txBody>
          <a:bodyPr/>
          <a:lstStyle/>
          <a:p>
            <a:r>
              <a:rPr lang="en-US" altLang="en-US" sz="12000">
                <a:latin typeface="Times New Roman" panose="02020603050405020304" pitchFamily="18" charset="0"/>
              </a:rPr>
              <a:t>Symbiosis</a:t>
            </a:r>
          </a:p>
        </p:txBody>
      </p:sp>
    </p:spTree>
    <p:extLst>
      <p:ext uri="{BB962C8B-B14F-4D97-AF65-F5344CB8AC3E}">
        <p14:creationId xmlns:p14="http://schemas.microsoft.com/office/powerpoint/2010/main" val="18440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Times New Roman" panose="02020603050405020304" pitchFamily="18" charset="0"/>
              </a:rPr>
              <a:t>Our goal for today is to answer these questions: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416175"/>
            <a:ext cx="7772400" cy="3679825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What is symbiosis?</a:t>
            </a:r>
          </a:p>
          <a:p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What are the different kinds of symbiosis?</a:t>
            </a:r>
          </a:p>
          <a:p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What are some examples of symbiosis?</a:t>
            </a:r>
          </a:p>
        </p:txBody>
      </p:sp>
    </p:spTree>
    <p:extLst>
      <p:ext uri="{BB962C8B-B14F-4D97-AF65-F5344CB8AC3E}">
        <p14:creationId xmlns:p14="http://schemas.microsoft.com/office/powerpoint/2010/main" val="8317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 anchor="ctr"/>
          <a:lstStyle/>
          <a:p>
            <a:r>
              <a:rPr lang="en-US" altLang="en-US" sz="4800">
                <a:latin typeface="Times New Roman" panose="02020603050405020304" pitchFamily="18" charset="0"/>
              </a:rPr>
              <a:t>What is symbiosis?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65338" y="2832100"/>
            <a:ext cx="5180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  <a:latin typeface="Skia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latin typeface="Skia" charset="0"/>
              </a:rPr>
            </a:br>
            <a: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the act of living together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Symbiosis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What it means: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Two organisms that live together</a:t>
            </a:r>
          </a:p>
          <a:p>
            <a:pPr marL="0" inden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Temporarily or for a longer time</a:t>
            </a:r>
          </a:p>
          <a:p>
            <a:pPr marL="0" inden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At least one of the organisms </a:t>
            </a:r>
            <a:b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i="1">
                <a:solidFill>
                  <a:schemeClr val="tx2"/>
                </a:solidFill>
                <a:latin typeface="Times New Roman" panose="02020603050405020304" pitchFamily="18" charset="0"/>
              </a:rPr>
              <a:t>benefits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 from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10216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689100"/>
          </a:xfrm>
        </p:spPr>
        <p:txBody>
          <a:bodyPr anchor="ctr"/>
          <a:lstStyle/>
          <a:p>
            <a:r>
              <a:rPr lang="en-US" altLang="en-US" sz="4800">
                <a:latin typeface="Times New Roman" panose="02020603050405020304" pitchFamily="18" charset="0"/>
              </a:rPr>
              <a:t>What are the different kinds of symbiosis?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31800" y="2730500"/>
            <a:ext cx="1998663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300">
                <a:solidFill>
                  <a:schemeClr val="accent1"/>
                </a:solidFill>
                <a:latin typeface="Times New Roman" panose="02020603050405020304" pitchFamily="18" charset="0"/>
              </a:rPr>
              <a:t>Mutualism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35738" y="2690813"/>
            <a:ext cx="2667000" cy="685800"/>
          </a:xfrm>
        </p:spPr>
        <p:txBody>
          <a:bodyPr/>
          <a:lstStyle/>
          <a:p>
            <a:r>
              <a:rPr lang="en-US" altLang="en-US" sz="3300">
                <a:solidFill>
                  <a:srgbClr val="FF3300"/>
                </a:solidFill>
                <a:latin typeface="Times New Roman" panose="02020603050405020304" pitchFamily="18" charset="0"/>
              </a:rPr>
              <a:t>Parasitism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608263" y="3054350"/>
            <a:ext cx="419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106738" y="2690813"/>
            <a:ext cx="3259137" cy="549275"/>
          </a:xfrm>
          <a:prstGeom prst="rect">
            <a:avLst/>
          </a:prstGeom>
          <a:solidFill>
            <a:srgbClr val="81AB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>
                <a:solidFill>
                  <a:schemeClr val="accent2"/>
                </a:solidFill>
                <a:latin typeface="Times New Roman" panose="02020603050405020304" pitchFamily="18" charset="0"/>
              </a:rPr>
              <a:t>Commensalism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-33338" y="3395663"/>
            <a:ext cx="2932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1"/>
                </a:solidFill>
                <a:latin typeface="Times New Roman" panose="02020603050405020304" pitchFamily="18" charset="0"/>
              </a:rPr>
              <a:t>both organisms </a:t>
            </a:r>
            <a:r>
              <a:rPr lang="en-US" altLang="en-US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benefit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597650" y="3395663"/>
            <a:ext cx="25415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one organism </a:t>
            </a:r>
            <a:r>
              <a:rPr lang="en-US" altLang="en-US" sz="3200" b="1">
                <a:latin typeface="Times New Roman" panose="02020603050405020304" pitchFamily="18" charset="0"/>
              </a:rPr>
              <a:t>benefits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55988" y="3395663"/>
            <a:ext cx="25606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one organism </a:t>
            </a: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benefits</a:t>
            </a:r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36950" y="4475163"/>
            <a:ext cx="24003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one organism is </a:t>
            </a: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unaffected</a:t>
            </a:r>
          </a:p>
          <a:p>
            <a:pPr algn="ctr"/>
            <a:endParaRPr lang="en-US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678613" y="4432300"/>
            <a:ext cx="23796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one organism is </a:t>
            </a:r>
            <a:r>
              <a:rPr lang="en-US" altLang="en-US" sz="3200" b="1">
                <a:latin typeface="Times New Roman" panose="02020603050405020304" pitchFamily="18" charset="0"/>
              </a:rPr>
              <a:t>harmed</a:t>
            </a:r>
          </a:p>
        </p:txBody>
      </p:sp>
    </p:spTree>
    <p:extLst>
      <p:ext uri="{BB962C8B-B14F-4D97-AF65-F5344CB8AC3E}">
        <p14:creationId xmlns:p14="http://schemas.microsoft.com/office/powerpoint/2010/main" val="31969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build="p" autoUpdateAnimBg="0"/>
      <p:bldP spid="16391" grpId="0" animBg="1"/>
      <p:bldP spid="16390" grpId="0" animBg="1" autoUpdateAnimBg="0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3538" y="449263"/>
            <a:ext cx="8272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u="sng">
                <a:solidFill>
                  <a:schemeClr val="accent1"/>
                </a:solidFill>
              </a:rPr>
              <a:t>Mutualism</a:t>
            </a:r>
            <a:endParaRPr lang="en-US" altLang="en-US" sz="6000" u="sng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19526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</a:rPr>
              <a:t>Organism One           Organism Two</a:t>
            </a:r>
          </a:p>
        </p:txBody>
      </p:sp>
      <p:pic>
        <p:nvPicPr>
          <p:cNvPr id="32784" name="Picture 16" descr="j0424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884488"/>
            <a:ext cx="3205163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5" name="Picture 17" descr="j0424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820988"/>
            <a:ext cx="3205163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067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u="sng">
                <a:solidFill>
                  <a:schemeClr val="accent2"/>
                </a:solidFill>
              </a:rPr>
              <a:t>Commensalism</a:t>
            </a:r>
          </a:p>
        </p:txBody>
      </p:sp>
      <p:pic>
        <p:nvPicPr>
          <p:cNvPr id="34822" name="Picture 6" descr="MCj043756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65475"/>
            <a:ext cx="3846513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j0424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884488"/>
            <a:ext cx="3205163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19526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</a:rPr>
              <a:t>Organism One           Organism Two</a:t>
            </a:r>
          </a:p>
        </p:txBody>
      </p:sp>
    </p:spTree>
    <p:extLst>
      <p:ext uri="{BB962C8B-B14F-4D97-AF65-F5344CB8AC3E}">
        <p14:creationId xmlns:p14="http://schemas.microsoft.com/office/powerpoint/2010/main" val="31946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067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u="sng"/>
              <a:t>Parasitism</a:t>
            </a:r>
          </a:p>
        </p:txBody>
      </p:sp>
      <p:pic>
        <p:nvPicPr>
          <p:cNvPr id="35848" name="Picture 8" descr="j0424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52700"/>
            <a:ext cx="2903538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j0424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487613"/>
            <a:ext cx="29908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0" y="18256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</a:rPr>
              <a:t>Organism One           Organism Two</a:t>
            </a:r>
          </a:p>
        </p:txBody>
      </p:sp>
    </p:spTree>
    <p:extLst>
      <p:ext uri="{BB962C8B-B14F-4D97-AF65-F5344CB8AC3E}">
        <p14:creationId xmlns:p14="http://schemas.microsoft.com/office/powerpoint/2010/main" val="25542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4731327"/>
            <a:ext cx="8458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rgbClr val="CC3300"/>
                </a:solidFill>
              </a:rPr>
              <a:t>Biomes</a:t>
            </a:r>
            <a:r>
              <a:rPr lang="en-US" altLang="en-US" sz="4000" b="1" dirty="0"/>
              <a:t> are a group of ecosystems with similar climates (temperature and rainfall) and organisms.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15" y="2369127"/>
            <a:ext cx="436098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en-US" b="1" kern="0" smtClean="0"/>
              <a:t>Climate and biomes</a:t>
            </a:r>
            <a:endParaRPr lang="en-US" altLang="en-US" kern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12838"/>
            <a:ext cx="7772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 smtClean="0"/>
              <a:t>The typical weather patterns over a long period of time is the </a:t>
            </a:r>
            <a:r>
              <a:rPr lang="en-US" altLang="en-US" sz="4000" b="1" kern="0" dirty="0" smtClean="0">
                <a:solidFill>
                  <a:srgbClr val="CC3300"/>
                </a:solidFill>
              </a:rPr>
              <a:t>climate</a:t>
            </a:r>
            <a:r>
              <a:rPr lang="en-US" altLang="en-US" sz="4000" b="1" kern="0" dirty="0" smtClean="0"/>
              <a:t>.</a:t>
            </a:r>
            <a:endParaRPr lang="en-US" altLang="en-US" sz="4000" b="1" kern="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81200"/>
            <a:ext cx="6019800" cy="341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85800" y="304800"/>
            <a:ext cx="7924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400" b="1"/>
              <a:t>Tropical Rain Forest - found near the equator</a:t>
            </a:r>
            <a:r>
              <a:rPr lang="en-US" altLang="en-US" sz="3200" b="1"/>
              <a:t> -</a:t>
            </a: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533400"/>
            <a:ext cx="480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b="1" dirty="0" smtClean="0"/>
              <a:t>Precipitation: 125 -166 cm</a:t>
            </a:r>
          </a:p>
          <a:p>
            <a:pPr algn="l"/>
            <a:r>
              <a:rPr lang="en-US" altLang="en-US" b="1" dirty="0" smtClean="0"/>
              <a:t>Temperature: 20</a:t>
            </a:r>
            <a:r>
              <a:rPr lang="en-US" altLang="en-US" b="1" dirty="0" smtClean="0">
                <a:latin typeface="Calibri" panose="020F0502020204030204" pitchFamily="34" charset="0"/>
              </a:rPr>
              <a:t>⁰ C – 34⁰ C</a:t>
            </a:r>
          </a:p>
          <a:p>
            <a:pPr algn="l"/>
            <a:r>
              <a:rPr lang="en-US" altLang="en-US" b="1" dirty="0" smtClean="0">
                <a:solidFill>
                  <a:srgbClr val="FF0000"/>
                </a:solidFill>
              </a:rPr>
              <a:t>Tropical </a:t>
            </a:r>
            <a:r>
              <a:rPr lang="en-US" altLang="en-US" b="1" dirty="0">
                <a:solidFill>
                  <a:srgbClr val="FF0000"/>
                </a:solidFill>
              </a:rPr>
              <a:t>Rain </a:t>
            </a:r>
            <a:r>
              <a:rPr lang="en-US" altLang="en-US" b="1" dirty="0"/>
              <a:t>forests have many species of plants and animals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66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60325"/>
            <a:ext cx="38100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3200" b="1" dirty="0" smtClean="0"/>
              <a:t>Precipitation: 250 – 350 cm</a:t>
            </a:r>
          </a:p>
          <a:p>
            <a:pPr algn="l"/>
            <a:r>
              <a:rPr lang="en-US" altLang="en-US" sz="3200" b="1" dirty="0" smtClean="0"/>
              <a:t>Temperature: 0</a:t>
            </a:r>
            <a:r>
              <a:rPr lang="en-US" altLang="en-US" sz="3200" b="1" dirty="0" smtClean="0">
                <a:latin typeface="Calibri" panose="020F0502020204030204" pitchFamily="34" charset="0"/>
              </a:rPr>
              <a:t>⁰ C - 20⁰ C</a:t>
            </a:r>
          </a:p>
          <a:p>
            <a:pPr algn="l"/>
            <a:r>
              <a:rPr lang="en-US" altLang="en-US" sz="3200" b="1" dirty="0" smtClean="0">
                <a:solidFill>
                  <a:srgbClr val="FF0000"/>
                </a:solidFill>
              </a:rPr>
              <a:t>Temperate </a:t>
            </a:r>
            <a:r>
              <a:rPr lang="en-US" altLang="en-US" sz="3200" b="1" dirty="0">
                <a:solidFill>
                  <a:srgbClr val="FF0000"/>
                </a:solidFill>
              </a:rPr>
              <a:t>Rain </a:t>
            </a:r>
            <a:r>
              <a:rPr lang="en-US" altLang="en-US" sz="3200" b="1" dirty="0"/>
              <a:t>Forest - </a:t>
            </a:r>
            <a:r>
              <a:rPr lang="en-US" altLang="en-US" sz="3200" b="1" dirty="0" smtClean="0"/>
              <a:t>Northwestern </a:t>
            </a:r>
            <a:r>
              <a:rPr lang="en-US" altLang="en-US" sz="3200" b="1" dirty="0"/>
              <a:t>U.S., Chile, South Australia -  more moderate temperatures, but still have a lot of rain.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21428"/>
            <a:ext cx="2895600" cy="41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0"/>
          <p:cNvSpPr>
            <a:spLocks noChangeArrowheads="1"/>
          </p:cNvSpPr>
          <p:nvPr/>
        </p:nvSpPr>
        <p:spPr bwMode="auto">
          <a:xfrm>
            <a:off x="79664" y="2529529"/>
            <a:ext cx="89846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3600" b="1" dirty="0" smtClean="0"/>
              <a:t>In </a:t>
            </a:r>
            <a:r>
              <a:rPr lang="en-US" altLang="en-US" sz="3600" b="1" dirty="0"/>
              <a:t>the Desert Biome, plants (cactus) have the ability to hold water for later use and most animals (scorpion) are nocturnal.</a:t>
            </a:r>
          </a:p>
        </p:txBody>
      </p:sp>
      <p:pic>
        <p:nvPicPr>
          <p:cNvPr id="17411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8" r="29846" b="16859"/>
          <a:stretch>
            <a:fillRect/>
          </a:stretch>
        </p:blipFill>
        <p:spPr bwMode="auto">
          <a:xfrm>
            <a:off x="6476999" y="4470891"/>
            <a:ext cx="2507673" cy="240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79233"/>
            <a:ext cx="2438400" cy="187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0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8209" r="10001" b="10199"/>
          <a:stretch>
            <a:fillRect/>
          </a:stretch>
        </p:blipFill>
        <p:spPr bwMode="auto">
          <a:xfrm>
            <a:off x="0" y="4827270"/>
            <a:ext cx="2971800" cy="20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/>
              <a:t>Copyright Cmassengale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52600" y="1172431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000" b="1" dirty="0"/>
              <a:t> </a:t>
            </a:r>
            <a:r>
              <a:rPr lang="en-US" altLang="en-US" sz="4000" b="1" dirty="0" smtClean="0"/>
              <a:t>Precipitation: 15 – 26 cm</a:t>
            </a:r>
          </a:p>
          <a:p>
            <a:r>
              <a:rPr lang="en-US" altLang="en-US" sz="4000" b="1" dirty="0" smtClean="0"/>
              <a:t>Temperature: -2</a:t>
            </a:r>
            <a:r>
              <a:rPr lang="en-US" altLang="en-US" sz="4000" b="1" dirty="0" smtClean="0">
                <a:latin typeface="Calibri" panose="020F0502020204030204" pitchFamily="34" charset="0"/>
              </a:rPr>
              <a:t>⁰ C - 49⁰ C</a:t>
            </a:r>
            <a:endParaRPr lang="en-US" altLang="en-US" sz="40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228600"/>
            <a:ext cx="46482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en-US" b="1" kern="0" dirty="0" smtClean="0">
                <a:solidFill>
                  <a:srgbClr val="CC3300"/>
                </a:solidFill>
              </a:rPr>
              <a:t>Desert Biomes</a:t>
            </a:r>
            <a:endParaRPr lang="en-US" altLang="en-US" kern="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61826" y="762000"/>
            <a:ext cx="5834174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800" b="1" dirty="0" smtClean="0"/>
              <a:t>Precipitation: 25.4 – 72.6 cm</a:t>
            </a:r>
          </a:p>
          <a:p>
            <a:pPr algn="l">
              <a:lnSpc>
                <a:spcPct val="90000"/>
              </a:lnSpc>
            </a:pPr>
            <a:r>
              <a:rPr lang="en-US" altLang="en-US" sz="2800" b="1" dirty="0" smtClean="0"/>
              <a:t>Temperature: -40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⁰ C - 21⁰C</a:t>
            </a:r>
          </a:p>
          <a:p>
            <a:pPr algn="l">
              <a:lnSpc>
                <a:spcPct val="90000"/>
              </a:lnSpc>
            </a:pPr>
            <a:r>
              <a:rPr lang="en-US" altLang="en-US" sz="2800" b="1" dirty="0" smtClean="0"/>
              <a:t>Grasslands </a:t>
            </a:r>
            <a:r>
              <a:rPr lang="en-US" altLang="en-US" sz="2800" b="1" dirty="0"/>
              <a:t>receive more rain than the desert - enough to support grasses and bushes, but not enough to support trees.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969" y="145148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CC3300"/>
                </a:solidFill>
              </a:rPr>
              <a:t>Grassland</a:t>
            </a:r>
            <a:endParaRPr lang="en-US" sz="36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4265983"/>
            <a:ext cx="65359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3200" b="1" dirty="0" smtClean="0"/>
              <a:t>Precipitation: 10 – 64 cm</a:t>
            </a:r>
          </a:p>
          <a:p>
            <a:pPr algn="l">
              <a:lnSpc>
                <a:spcPct val="90000"/>
              </a:lnSpc>
            </a:pPr>
            <a:r>
              <a:rPr lang="en-US" altLang="en-US" sz="3200" b="1" dirty="0" smtClean="0"/>
              <a:t>Temperature: 21</a:t>
            </a:r>
            <a:r>
              <a:rPr lang="en-US" altLang="en-US" sz="3200" b="1" dirty="0" smtClean="0">
                <a:latin typeface="Calibri" panose="020F0502020204030204" pitchFamily="34" charset="0"/>
              </a:rPr>
              <a:t>⁰ C</a:t>
            </a:r>
          </a:p>
          <a:p>
            <a:pPr algn="l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</a:rPr>
              <a:t>Savannas</a:t>
            </a:r>
            <a:r>
              <a:rPr lang="en-US" altLang="en-US" sz="3200" b="1" dirty="0" smtClean="0"/>
              <a:t> </a:t>
            </a:r>
            <a:r>
              <a:rPr lang="en-US" altLang="en-US" sz="3200" b="1" dirty="0"/>
              <a:t>are like the grasslands except that they do receive enough rain to support small trees.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691" y="3619652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smtClean="0">
                <a:solidFill>
                  <a:srgbClr val="CC3300"/>
                </a:solidFill>
              </a:rPr>
              <a:t>Savannas</a:t>
            </a:r>
            <a:endParaRPr lang="en-US" sz="3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69" y="4038600"/>
            <a:ext cx="241265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47" y="990600"/>
            <a:ext cx="260350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1023</Words>
  <Application>Microsoft Office PowerPoint</Application>
  <PresentationFormat>On-screen Show (4:3)</PresentationFormat>
  <Paragraphs>171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Skia</vt:lpstr>
      <vt:lpstr>Times</vt:lpstr>
      <vt:lpstr>Times New Roman</vt:lpstr>
      <vt:lpstr>Blank</vt:lpstr>
      <vt:lpstr>PowerPoint Presentation</vt:lpstr>
      <vt:lpstr>Continental drift - slow motion of continents</vt:lpstr>
      <vt:lpstr>Dispersal of organisms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Deciduous Forest</vt:lpstr>
      <vt:lpstr>PowerPoint Presentation</vt:lpstr>
      <vt:lpstr>Coniferous Forest</vt:lpstr>
      <vt:lpstr>PowerPoint Presentation</vt:lpstr>
      <vt:lpstr>Tundra</vt:lpstr>
      <vt:lpstr>Freshwater Biomes</vt:lpstr>
      <vt:lpstr>Ponds and Lakes</vt:lpstr>
      <vt:lpstr>PowerPoint Presentation</vt:lpstr>
      <vt:lpstr>Streams and Rivers</vt:lpstr>
      <vt:lpstr>PowerPoint Presentation</vt:lpstr>
      <vt:lpstr>Marine Biomes</vt:lpstr>
      <vt:lpstr>Estuaries</vt:lpstr>
      <vt:lpstr>PowerPoint Presentation</vt:lpstr>
      <vt:lpstr>Intertidal</vt:lpstr>
      <vt:lpstr>PowerPoint Presentation</vt:lpstr>
      <vt:lpstr>Neritic Zone</vt:lpstr>
      <vt:lpstr>Surface Zone(Limnetic)</vt:lpstr>
      <vt:lpstr>PowerPoint Presentation</vt:lpstr>
      <vt:lpstr>Deep Zone</vt:lpstr>
      <vt:lpstr>PowerPoint Presentation</vt:lpstr>
      <vt:lpstr>Symbiosis</vt:lpstr>
      <vt:lpstr>Our goal for today is to answer these questions:</vt:lpstr>
      <vt:lpstr>What is symbiosis?</vt:lpstr>
      <vt:lpstr>Symbiosis</vt:lpstr>
      <vt:lpstr>What are the different kinds of symbiosis?</vt:lpstr>
      <vt:lpstr>PowerPoint Presentation</vt:lpstr>
      <vt:lpstr>PowerPoint Presentation</vt:lpstr>
      <vt:lpstr>PowerPoint Presentation</vt:lpstr>
    </vt:vector>
  </TitlesOfParts>
  <Company>NNPS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 and Communities</dc:title>
  <dc:creator>Cheryl Massengale</dc:creator>
  <cp:lastModifiedBy>Minto, Claire/Baker</cp:lastModifiedBy>
  <cp:revision>32</cp:revision>
  <dcterms:created xsi:type="dcterms:W3CDTF">2004-03-18T20:01:12Z</dcterms:created>
  <dcterms:modified xsi:type="dcterms:W3CDTF">2017-11-13T19:17:21Z</dcterms:modified>
</cp:coreProperties>
</file>